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326" r:id="rId2"/>
    <p:sldId id="315" r:id="rId3"/>
    <p:sldId id="323" r:id="rId4"/>
    <p:sldId id="322" r:id="rId5"/>
    <p:sldId id="321" r:id="rId6"/>
    <p:sldId id="324" r:id="rId7"/>
    <p:sldId id="325" r:id="rId8"/>
  </p:sldIdLst>
  <p:sldSz cx="18288000" cy="10287000"/>
  <p:notesSz cx="6858000" cy="9144000"/>
  <p:embeddedFontLst>
    <p:embeddedFont>
      <p:font typeface="Arial Black" panose="020B0604020202020204" pitchFamily="3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icrosoft YaHei UI" panose="020B0503020204020204" pitchFamily="34" charset="-122"/>
      <p:regular r:id="rId15"/>
      <p:bold r:id="rId16"/>
    </p:embeddedFont>
    <p:embeddedFont>
      <p:font typeface="Microsoft YaHei UI Light" panose="020B0502040204020203" pitchFamily="34" charset="-12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80" autoAdjust="0"/>
  </p:normalViewPr>
  <p:slideViewPr>
    <p:cSldViewPr>
      <p:cViewPr varScale="1">
        <p:scale>
          <a:sx n="71" d="100"/>
          <a:sy n="71" d="100"/>
        </p:scale>
        <p:origin x="7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87C1F-F019-CA4A-8991-3E88AEE77814}" type="datetimeFigureOut">
              <a:rPr lang="es-ES_tradnl" smtClean="0"/>
              <a:t>31/5/21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A1EA2-BC97-464D-8746-0065146596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988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0037444-4C64-F54E-8406-20B3F406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5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DD762CC-E828-9347-ADFB-8E49F89950D4}"/>
              </a:ext>
            </a:extLst>
          </p:cNvPr>
          <p:cNvSpPr txBox="1"/>
          <p:nvPr/>
        </p:nvSpPr>
        <p:spPr>
          <a:xfrm>
            <a:off x="1143000" y="8687743"/>
            <a:ext cx="6172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 Light" panose="020B0502040204020203" pitchFamily="34" charset="-122"/>
              <a:ea typeface="Microsoft YaHei U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2CF324-7D11-F549-AD44-7CA3B342D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462" y="3988795"/>
            <a:ext cx="11891545" cy="189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70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768735"/>
            <a:ext cx="9686004" cy="3901196"/>
            <a:chOff x="0" y="142875"/>
            <a:chExt cx="12914672" cy="5201595"/>
          </a:xfrm>
        </p:grpSpPr>
        <p:sp>
          <p:nvSpPr>
            <p:cNvPr id="3" name="TextBox 3"/>
            <p:cNvSpPr txBox="1"/>
            <p:nvPr/>
          </p:nvSpPr>
          <p:spPr>
            <a:xfrm>
              <a:off x="0" y="142875"/>
              <a:ext cx="12914672" cy="2462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7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7200" b="1" spc="-72">
                  <a:solidFill>
                    <a:srgbClr val="23344D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Master oficial y </a:t>
              </a:r>
              <a:r>
                <a:rPr lang="es-ES_tradnl" sz="7200" b="1" spc="-72" dirty="0">
                  <a:solidFill>
                    <a:srgbClr val="23344D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movilidad</a:t>
              </a:r>
              <a:r>
                <a:rPr kumimoji="0" lang="es-ES_tradnl" sz="7200" b="1" i="0" u="none" strike="noStrike" kern="1200" cap="none" spc="-72" normalizeH="0" baseline="0" noProof="0" dirty="0">
                  <a:ln>
                    <a:noFill/>
                  </a:ln>
                  <a:solidFill>
                    <a:srgbClr val="23344D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 Erasmus+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760754"/>
              <a:ext cx="12914672" cy="3583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defRPr/>
              </a:pPr>
              <a:endParaRPr lang="es-ES_tradnl" sz="2800" dirty="0">
                <a:solidFill>
                  <a:srgbClr val="F9C84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>
                <a:defRPr/>
              </a:pPr>
              <a:endParaRPr lang="es-ES_tradnl" sz="2800" dirty="0">
                <a:solidFill>
                  <a:srgbClr val="F9C84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>
                <a:defRPr/>
              </a:pPr>
              <a:r>
                <a:rPr lang="es-ES_tradnl" sz="2800" dirty="0">
                  <a:solidFill>
                    <a:srgbClr val="F9C84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Esta acción apoya la movilidad física y combinada de los estudiantes de educación superior de cualquier campo de estudio y ciclo</a:t>
              </a:r>
            </a:p>
            <a:p>
              <a:pPr marL="0" marR="0" lvl="0" indent="0" algn="l" defTabSz="914400" rtl="0" eaLnBrk="1" fontAlgn="auto" latinLnBrk="0" hangingPunct="1">
                <a:lnSpc>
                  <a:spcPts val="439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575" b="0" i="0" u="none" strike="noStrike" kern="1200" cap="none" spc="0" normalizeH="0" baseline="0" noProof="0" dirty="0">
                <a:ln>
                  <a:noFill/>
                </a:ln>
                <a:solidFill>
                  <a:srgbClr val="F9C84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 rot="-5400000">
            <a:off x="3711869" y="7450323"/>
            <a:ext cx="3606409" cy="9545"/>
          </a:xfrm>
          <a:prstGeom prst="rect">
            <a:avLst/>
          </a:prstGeom>
          <a:solidFill>
            <a:srgbClr val="9BD8D7"/>
          </a:solidFill>
        </p:spPr>
      </p:sp>
      <p:sp>
        <p:nvSpPr>
          <p:cNvPr id="6" name="AutoShape 6"/>
          <p:cNvSpPr/>
          <p:nvPr/>
        </p:nvSpPr>
        <p:spPr>
          <a:xfrm rot="-5400000">
            <a:off x="8916273" y="7450323"/>
            <a:ext cx="3606409" cy="9545"/>
          </a:xfrm>
          <a:prstGeom prst="rect">
            <a:avLst/>
          </a:prstGeom>
          <a:solidFill>
            <a:srgbClr val="9BD8D7"/>
          </a:solidFill>
        </p:spPr>
      </p:sp>
      <p:grpSp>
        <p:nvGrpSpPr>
          <p:cNvPr id="7" name="Group 7"/>
          <p:cNvGrpSpPr/>
          <p:nvPr/>
        </p:nvGrpSpPr>
        <p:grpSpPr>
          <a:xfrm>
            <a:off x="1028700" y="5637603"/>
            <a:ext cx="3780272" cy="3871926"/>
            <a:chOff x="0" y="-19050"/>
            <a:chExt cx="5040362" cy="5162566"/>
          </a:xfrm>
        </p:grpSpPr>
        <p:sp>
          <p:nvSpPr>
            <p:cNvPr id="8" name="TextBox 8"/>
            <p:cNvSpPr txBox="1"/>
            <p:nvPr/>
          </p:nvSpPr>
          <p:spPr>
            <a:xfrm>
              <a:off x="0" y="-19050"/>
              <a:ext cx="5040362" cy="573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58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2800" dirty="0">
                  <a:solidFill>
                    <a:srgbClr val="23344D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Estudiantes</a:t>
              </a:r>
              <a:endPara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23344D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04151"/>
              <a:ext cx="5040362" cy="4239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defRPr/>
              </a:pPr>
              <a:r>
                <a:rPr lang="es-ES_tradnl" dirty="0">
                  <a:solidFill>
                    <a:srgbClr val="23344D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Los estudiantes pueden cursar estudios en el extranjero en una institución de educación superior asociada o realizar un período de formación práctica en una</a:t>
              </a:r>
            </a:p>
            <a:p>
              <a:pPr>
                <a:lnSpc>
                  <a:spcPts val="2520"/>
                </a:lnSpc>
                <a:defRPr/>
              </a:pPr>
              <a:r>
                <a:rPr lang="es-ES_tradnl" dirty="0">
                  <a:solidFill>
                    <a:srgbClr val="23344D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empresa, instituto de investigación, un laboratorio, una organización o cualquier otro lugar de trabajo pertinente en el extranjero</a:t>
              </a:r>
            </a:p>
            <a:p>
              <a:pPr>
                <a:lnSpc>
                  <a:spcPts val="2520"/>
                </a:lnSpc>
                <a:defRPr/>
              </a:pPr>
              <a:r>
                <a:rPr lang="es-ES_tradnl" b="1" dirty="0">
                  <a:solidFill>
                    <a:srgbClr val="23344D"/>
                  </a:solidFill>
                  <a:latin typeface="Microsoft YaHei UI Light" panose="020B0503020204020204" pitchFamily="34" charset="-122"/>
                  <a:ea typeface="Microsoft YaHei UI Light" panose="020B0503020204020204" pitchFamily="34" charset="-122"/>
                </a:rPr>
                <a:t>.</a:t>
              </a:r>
              <a:endPara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23344D"/>
                </a:solidFill>
                <a:effectLst/>
                <a:uLnTx/>
                <a:uFillTx/>
                <a:latin typeface="Microsoft YaHei UI Light" panose="020B0503020204020204" pitchFamily="34" charset="-122"/>
                <a:ea typeface="Microsoft YaHei UI Light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221175" y="5637603"/>
            <a:ext cx="3792201" cy="3551325"/>
            <a:chOff x="0" y="-19050"/>
            <a:chExt cx="5056267" cy="473509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9050"/>
              <a:ext cx="5056267" cy="576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58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2800" dirty="0">
                  <a:solidFill>
                    <a:srgbClr val="23344D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Docentes</a:t>
              </a:r>
              <a:endPara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23344D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5905" y="904151"/>
              <a:ext cx="5040362" cy="3811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2520"/>
                </a:lnSpc>
                <a:defRPr/>
              </a:pPr>
              <a:r>
                <a:rPr lang="es-ES_tradnl" dirty="0">
                  <a:solidFill>
                    <a:srgbClr val="23344D"/>
                  </a:solidFill>
                  <a:latin typeface="Microsoft YaHei UI Light" panose="020B0503020204020204" pitchFamily="34" charset="-122"/>
                  <a:ea typeface="Microsoft YaHei UI Light" panose="020B0503020204020204" pitchFamily="34" charset="-122"/>
                </a:rPr>
                <a:t>Además, esta acción propicia que el personal docente y administrativo de educación superior participe en actividades de desarrollo profesional en el extranjero, además de que el personal procedente del mundo laboral enseñe y forme a estudiantes o personal en instituciones de educación superior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425578" y="5637603"/>
            <a:ext cx="3780272" cy="3871926"/>
            <a:chOff x="0" y="-19050"/>
            <a:chExt cx="5040362" cy="5162566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9050"/>
              <a:ext cx="5040362" cy="573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58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2800" dirty="0">
                  <a:solidFill>
                    <a:srgbClr val="23344D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Programas intensivos</a:t>
              </a:r>
              <a:endPara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23344D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4151"/>
              <a:ext cx="5040362" cy="4239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defRPr/>
              </a:pPr>
              <a:r>
                <a:rPr lang="es-ES_tradnl" dirty="0">
                  <a:solidFill>
                    <a:srgbClr val="23344D"/>
                  </a:solidFill>
                  <a:latin typeface="Microsoft YaHei UI Light" panose="020B0503020204020204" pitchFamily="34" charset="-122"/>
                  <a:ea typeface="Microsoft YaHei UI Light" panose="020B0503020204020204" pitchFamily="34" charset="-122"/>
                </a:rPr>
                <a:t>Por otro lado, esta acción apoya los programas intensivos combinados, que permiten que grupos de instituciones de educación superior elaboren conjuntamente planes de estudio de movilidad combinada </a:t>
              </a:r>
            </a:p>
            <a:p>
              <a:pPr>
                <a:lnSpc>
                  <a:spcPts val="2520"/>
                </a:lnSpc>
                <a:defRPr/>
              </a:pPr>
              <a:r>
                <a:rPr lang="es-ES_tradnl" dirty="0">
                  <a:solidFill>
                    <a:srgbClr val="23344D"/>
                  </a:solidFill>
                  <a:latin typeface="Microsoft YaHei UI Light" panose="020B0503020204020204" pitchFamily="34" charset="-122"/>
                  <a:ea typeface="Microsoft YaHei UI Light" panose="020B0503020204020204" pitchFamily="34" charset="-122"/>
                </a:rPr>
                <a:t>y actividades para estudiantes y personal académico y administrativo.</a:t>
              </a:r>
            </a:p>
            <a:p>
              <a:pPr>
                <a:lnSpc>
                  <a:spcPts val="2520"/>
                </a:lnSpc>
                <a:defRPr/>
              </a:pPr>
              <a:endPara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23344D"/>
                </a:solidFill>
                <a:effectLst/>
                <a:uLnTx/>
                <a:uFillTx/>
                <a:latin typeface="Microsoft YaHei UI Light" panose="020B0503020204020204" pitchFamily="34" charset="-122"/>
                <a:ea typeface="Microsoft YaHei UI Light" panose="020B0503020204020204" pitchFamily="34" charset="-122"/>
                <a:cs typeface="+mn-cs"/>
              </a:endParaRPr>
            </a:p>
          </p:txBody>
        </p:sp>
      </p:grpSp>
      <p:grpSp>
        <p:nvGrpSpPr>
          <p:cNvPr id="18" name="Group 20">
            <a:extLst>
              <a:ext uri="{FF2B5EF4-FFF2-40B4-BE49-F238E27FC236}">
                <a16:creationId xmlns:a16="http://schemas.microsoft.com/office/drawing/2014/main" id="{7950EEAE-03BA-994A-BA44-8EF7A3EF29A7}"/>
              </a:ext>
            </a:extLst>
          </p:cNvPr>
          <p:cNvGrpSpPr/>
          <p:nvPr/>
        </p:nvGrpSpPr>
        <p:grpSpPr>
          <a:xfrm>
            <a:off x="0" y="0"/>
            <a:ext cx="4546858" cy="1164962"/>
            <a:chOff x="0" y="0"/>
            <a:chExt cx="3673283" cy="941141"/>
          </a:xfrm>
        </p:grpSpPr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94EE8C6C-B2EC-A847-B6EC-35798A3FBE65}"/>
                </a:ext>
              </a:extLst>
            </p:cNvPr>
            <p:cNvSpPr/>
            <p:nvPr/>
          </p:nvSpPr>
          <p:spPr>
            <a:xfrm>
              <a:off x="0" y="0"/>
              <a:ext cx="3673283" cy="941141"/>
            </a:xfrm>
            <a:custGeom>
              <a:avLst/>
              <a:gdLst/>
              <a:ahLst/>
              <a:cxnLst/>
              <a:rect l="l" t="t" r="r" b="b"/>
              <a:pathLst>
                <a:path w="3673283" h="941141">
                  <a:moveTo>
                    <a:pt x="0" y="0"/>
                  </a:moveTo>
                  <a:lnTo>
                    <a:pt x="3673283" y="0"/>
                  </a:lnTo>
                  <a:lnTo>
                    <a:pt x="3673283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193554"/>
            </a:solidFill>
          </p:spPr>
        </p:sp>
      </p:grpSp>
      <p:grpSp>
        <p:nvGrpSpPr>
          <p:cNvPr id="20" name="Group 22">
            <a:extLst>
              <a:ext uri="{FF2B5EF4-FFF2-40B4-BE49-F238E27FC236}">
                <a16:creationId xmlns:a16="http://schemas.microsoft.com/office/drawing/2014/main" id="{B76E74A3-F5A9-F443-8A28-7D70B5DC7BBB}"/>
              </a:ext>
            </a:extLst>
          </p:cNvPr>
          <p:cNvGrpSpPr/>
          <p:nvPr/>
        </p:nvGrpSpPr>
        <p:grpSpPr>
          <a:xfrm>
            <a:off x="2803514" y="0"/>
            <a:ext cx="10153704" cy="1164962"/>
            <a:chOff x="0" y="0"/>
            <a:chExt cx="8202902" cy="941141"/>
          </a:xfrm>
        </p:grpSpPr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E0F0CECC-852C-FE46-9076-C15C27DE3133}"/>
                </a:ext>
              </a:extLst>
            </p:cNvPr>
            <p:cNvSpPr/>
            <p:nvPr/>
          </p:nvSpPr>
          <p:spPr>
            <a:xfrm>
              <a:off x="0" y="0"/>
              <a:ext cx="8202902" cy="941141"/>
            </a:xfrm>
            <a:custGeom>
              <a:avLst/>
              <a:gdLst/>
              <a:ahLst/>
              <a:cxnLst/>
              <a:rect l="l" t="t" r="r" b="b"/>
              <a:pathLst>
                <a:path w="8202902" h="941141">
                  <a:moveTo>
                    <a:pt x="0" y="0"/>
                  </a:moveTo>
                  <a:lnTo>
                    <a:pt x="8202902" y="0"/>
                  </a:lnTo>
                  <a:lnTo>
                    <a:pt x="8202902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FFC33C"/>
            </a:solidFill>
          </p:spPr>
        </p:sp>
      </p:grpSp>
      <p:pic>
        <p:nvPicPr>
          <p:cNvPr id="22" name="Picture 24">
            <a:extLst>
              <a:ext uri="{FF2B5EF4-FFF2-40B4-BE49-F238E27FC236}">
                <a16:creationId xmlns:a16="http://schemas.microsoft.com/office/drawing/2014/main" id="{5A3E2EEC-D270-874F-B643-160B4617B3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929792" y="286044"/>
            <a:ext cx="1164962" cy="582481"/>
          </a:xfrm>
          <a:prstGeom prst="rect">
            <a:avLst/>
          </a:prstGeom>
        </p:spPr>
      </p:pic>
      <p:grpSp>
        <p:nvGrpSpPr>
          <p:cNvPr id="24" name="Group 18">
            <a:extLst>
              <a:ext uri="{FF2B5EF4-FFF2-40B4-BE49-F238E27FC236}">
                <a16:creationId xmlns:a16="http://schemas.microsoft.com/office/drawing/2014/main" id="{9BE54AA2-869F-C247-82FC-679D18A90136}"/>
              </a:ext>
            </a:extLst>
          </p:cNvPr>
          <p:cNvGrpSpPr/>
          <p:nvPr/>
        </p:nvGrpSpPr>
        <p:grpSpPr>
          <a:xfrm>
            <a:off x="12957219" y="0"/>
            <a:ext cx="5330781" cy="1164962"/>
            <a:chOff x="0" y="0"/>
            <a:chExt cx="4306593" cy="941141"/>
          </a:xfrm>
        </p:grpSpPr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CEFD7BB7-88E6-6443-8308-D8119884F5E5}"/>
                </a:ext>
              </a:extLst>
            </p:cNvPr>
            <p:cNvSpPr/>
            <p:nvPr/>
          </p:nvSpPr>
          <p:spPr>
            <a:xfrm>
              <a:off x="0" y="0"/>
              <a:ext cx="4306593" cy="941141"/>
            </a:xfrm>
            <a:custGeom>
              <a:avLst/>
              <a:gdLst/>
              <a:ahLst/>
              <a:cxnLst/>
              <a:rect l="l" t="t" r="r" b="b"/>
              <a:pathLst>
                <a:path w="4306593" h="941141">
                  <a:moveTo>
                    <a:pt x="0" y="0"/>
                  </a:moveTo>
                  <a:lnTo>
                    <a:pt x="4306593" y="0"/>
                  </a:lnTo>
                  <a:lnTo>
                    <a:pt x="4306593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193554"/>
            </a:solidFill>
          </p:spPr>
        </p:sp>
      </p:grpSp>
      <p:pic>
        <p:nvPicPr>
          <p:cNvPr id="26" name="Imagen 25" descr="Texto&#10;&#10;Descripción generada automáticamente">
            <a:extLst>
              <a:ext uri="{FF2B5EF4-FFF2-40B4-BE49-F238E27FC236}">
                <a16:creationId xmlns:a16="http://schemas.microsoft.com/office/drawing/2014/main" id="{90F39013-260C-1547-8DB8-A0AB61E62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-55827"/>
            <a:ext cx="7557065" cy="12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79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768735"/>
            <a:ext cx="9686004" cy="4332083"/>
            <a:chOff x="0" y="142875"/>
            <a:chExt cx="12914672" cy="5776111"/>
          </a:xfrm>
        </p:grpSpPr>
        <p:sp>
          <p:nvSpPr>
            <p:cNvPr id="3" name="TextBox 3"/>
            <p:cNvSpPr txBox="1"/>
            <p:nvPr/>
          </p:nvSpPr>
          <p:spPr>
            <a:xfrm>
              <a:off x="0" y="142875"/>
              <a:ext cx="12914672" cy="2462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7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7200" b="1" i="0" u="none" strike="noStrike" kern="1200" cap="none" spc="-72" normalizeH="0" baseline="0" noProof="0" dirty="0">
                  <a:ln>
                    <a:noFill/>
                  </a:ln>
                  <a:solidFill>
                    <a:srgbClr val="23344D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Programas intensivos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760754"/>
              <a:ext cx="12914672" cy="4158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F9C84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F9C84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2800" dirty="0">
                  <a:solidFill>
                    <a:srgbClr val="F9C84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Programas</a:t>
              </a:r>
              <a:r>
                <a:rPr kumimoji="0" lang="es-ES_tradn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9C8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 </a:t>
              </a:r>
              <a:r>
                <a:rPr lang="es-ES_tradnl" sz="2800" dirty="0">
                  <a:solidFill>
                    <a:srgbClr val="F9C84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híbridos</a:t>
              </a:r>
              <a:r>
                <a:rPr kumimoji="0" lang="es-ES_tradn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9C841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 de corta duración que utilizan métodos innovadores de aprendizaje y enseñanza, incluido el uso de la cooperación en línea.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F9C84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439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575" b="0" i="0" u="none" strike="noStrike" kern="1200" cap="none" spc="0" normalizeH="0" baseline="0" noProof="0" dirty="0">
                <a:ln>
                  <a:noFill/>
                </a:ln>
                <a:solidFill>
                  <a:srgbClr val="F9C84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 rot="-5400000">
            <a:off x="3711869" y="7450323"/>
            <a:ext cx="3606409" cy="9545"/>
          </a:xfrm>
          <a:prstGeom prst="rect">
            <a:avLst/>
          </a:prstGeom>
          <a:solidFill>
            <a:srgbClr val="9BD8D7"/>
          </a:solidFill>
        </p:spPr>
      </p:sp>
      <p:sp>
        <p:nvSpPr>
          <p:cNvPr id="6" name="AutoShape 6"/>
          <p:cNvSpPr/>
          <p:nvPr/>
        </p:nvSpPr>
        <p:spPr>
          <a:xfrm rot="-5400000">
            <a:off x="8916273" y="7450323"/>
            <a:ext cx="3606409" cy="9545"/>
          </a:xfrm>
          <a:prstGeom prst="rect">
            <a:avLst/>
          </a:prstGeom>
          <a:solidFill>
            <a:srgbClr val="9BD8D7"/>
          </a:solidFill>
        </p:spPr>
      </p:sp>
      <p:grpSp>
        <p:nvGrpSpPr>
          <p:cNvPr id="7" name="Group 7"/>
          <p:cNvGrpSpPr/>
          <p:nvPr/>
        </p:nvGrpSpPr>
        <p:grpSpPr>
          <a:xfrm>
            <a:off x="1028700" y="5637603"/>
            <a:ext cx="3780272" cy="2589331"/>
            <a:chOff x="0" y="-19050"/>
            <a:chExt cx="5040362" cy="3452440"/>
          </a:xfrm>
        </p:grpSpPr>
        <p:sp>
          <p:nvSpPr>
            <p:cNvPr id="8" name="TextBox 8"/>
            <p:cNvSpPr txBox="1"/>
            <p:nvPr/>
          </p:nvSpPr>
          <p:spPr>
            <a:xfrm>
              <a:off x="0" y="-19050"/>
              <a:ext cx="5040362" cy="573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58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2800" dirty="0">
                  <a:solidFill>
                    <a:srgbClr val="23344D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Innovación</a:t>
              </a:r>
              <a:endPara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23344D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04151"/>
              <a:ext cx="5040362" cy="2529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2520"/>
                </a:lnSpc>
                <a:defRPr/>
              </a:pPr>
              <a:r>
                <a:rPr lang="es-ES_tradnl" dirty="0">
                  <a:solidFill>
                    <a:srgbClr val="23344D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El programa debe aportar un valor añadido respecto a los cursos o formaciones existentes que imparten las instituciones de educación superior participantes y puede ser de carácter plurianual.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221175" y="5637603"/>
            <a:ext cx="3792201" cy="3551325"/>
            <a:chOff x="0" y="-19050"/>
            <a:chExt cx="5056267" cy="473509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9050"/>
              <a:ext cx="5056267" cy="576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58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2800" dirty="0">
                  <a:solidFill>
                    <a:srgbClr val="23344D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Flexibilidad</a:t>
              </a:r>
              <a:endPara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23344D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5905" y="904151"/>
              <a:ext cx="5040362" cy="3811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defRPr/>
              </a:pPr>
              <a:r>
                <a:rPr lang="es-ES_tradnl" dirty="0">
                  <a:solidFill>
                    <a:srgbClr val="23344D"/>
                  </a:solidFill>
                  <a:latin typeface="Microsoft YaHei UI Light" panose="020B0503020204020204" pitchFamily="34" charset="-122"/>
                  <a:ea typeface="Microsoft YaHei UI Light" panose="020B0503020204020204" pitchFamily="34" charset="-122"/>
                </a:rPr>
                <a:t>Al permitir formatos de movilidad nuevos y más flexibles que combinan la movilidad física con un componente virtual, los programas intensivos combinados aspiran a llegar a todo tipo de estudiantes, de cualquier origen, campo de estudio y ciclo.</a:t>
              </a:r>
            </a:p>
            <a:p>
              <a:pPr>
                <a:lnSpc>
                  <a:spcPts val="2520"/>
                </a:lnSpc>
                <a:defRPr/>
              </a:pPr>
              <a:r>
                <a:rPr kumimoji="0" lang="es-ES_trad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3344D"/>
                  </a:solidFill>
                  <a:effectLst/>
                  <a:uLnTx/>
                  <a:uFillTx/>
                  <a:latin typeface="Microsoft YaHei UI Light" panose="020B0503020204020204" pitchFamily="34" charset="-122"/>
                  <a:ea typeface="Microsoft YaHei UI Light" panose="020B0503020204020204" pitchFamily="34" charset="-122"/>
                  <a:cs typeface="+mn-cs"/>
                </a:rPr>
                <a:t>.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425578" y="5637603"/>
            <a:ext cx="3780272" cy="3551325"/>
            <a:chOff x="0" y="-19050"/>
            <a:chExt cx="5040362" cy="473509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9050"/>
              <a:ext cx="5040362" cy="576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58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344D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Componente virtual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4151"/>
              <a:ext cx="5040362" cy="3811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2520"/>
                </a:lnSpc>
                <a:defRPr/>
              </a:pPr>
              <a:r>
                <a:rPr lang="es-ES_tradnl" dirty="0">
                  <a:solidFill>
                    <a:srgbClr val="23344D"/>
                  </a:solidFill>
                  <a:latin typeface="Microsoft YaHei UI Light" panose="020B0503020204020204" pitchFamily="34" charset="-122"/>
                  <a:ea typeface="Microsoft YaHei UI Light" panose="020B0503020204020204" pitchFamily="34" charset="-122"/>
                </a:rPr>
                <a:t>El componente virtual debe reunir en línea a los participantes para que trabajen de manera colectiva y simultánea en tareas específicas integradas en el programa intensivo combinado que cuentan de cara a los resultados de aprendizaje globales. </a:t>
              </a:r>
              <a:endPara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23344D"/>
                </a:solidFill>
                <a:effectLst/>
                <a:uLnTx/>
                <a:uFillTx/>
                <a:latin typeface="Microsoft YaHei UI Light" panose="020B0503020204020204" pitchFamily="34" charset="-122"/>
                <a:ea typeface="Microsoft YaHei UI Light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5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23344D"/>
                </a:solidFill>
                <a:effectLst/>
                <a:uLnTx/>
                <a:uFillTx/>
                <a:latin typeface="Microsoft YaHei UI Light" panose="020B0503020204020204" pitchFamily="34" charset="-122"/>
                <a:ea typeface="Microsoft YaHei UI Light" panose="020B0503020204020204" pitchFamily="34" charset="-122"/>
                <a:cs typeface="+mn-cs"/>
              </a:endParaRPr>
            </a:p>
          </p:txBody>
        </p:sp>
      </p:grpSp>
      <p:grpSp>
        <p:nvGrpSpPr>
          <p:cNvPr id="18" name="Group 20">
            <a:extLst>
              <a:ext uri="{FF2B5EF4-FFF2-40B4-BE49-F238E27FC236}">
                <a16:creationId xmlns:a16="http://schemas.microsoft.com/office/drawing/2014/main" id="{7950EEAE-03BA-994A-BA44-8EF7A3EF29A7}"/>
              </a:ext>
            </a:extLst>
          </p:cNvPr>
          <p:cNvGrpSpPr/>
          <p:nvPr/>
        </p:nvGrpSpPr>
        <p:grpSpPr>
          <a:xfrm>
            <a:off x="0" y="0"/>
            <a:ext cx="4546858" cy="1164962"/>
            <a:chOff x="0" y="0"/>
            <a:chExt cx="3673283" cy="941141"/>
          </a:xfrm>
        </p:grpSpPr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94EE8C6C-B2EC-A847-B6EC-35798A3FBE65}"/>
                </a:ext>
              </a:extLst>
            </p:cNvPr>
            <p:cNvSpPr/>
            <p:nvPr/>
          </p:nvSpPr>
          <p:spPr>
            <a:xfrm>
              <a:off x="0" y="0"/>
              <a:ext cx="3673283" cy="941141"/>
            </a:xfrm>
            <a:custGeom>
              <a:avLst/>
              <a:gdLst/>
              <a:ahLst/>
              <a:cxnLst/>
              <a:rect l="l" t="t" r="r" b="b"/>
              <a:pathLst>
                <a:path w="3673283" h="941141">
                  <a:moveTo>
                    <a:pt x="0" y="0"/>
                  </a:moveTo>
                  <a:lnTo>
                    <a:pt x="3673283" y="0"/>
                  </a:lnTo>
                  <a:lnTo>
                    <a:pt x="3673283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193554"/>
            </a:solidFill>
          </p:spPr>
        </p:sp>
      </p:grpSp>
      <p:grpSp>
        <p:nvGrpSpPr>
          <p:cNvPr id="20" name="Group 22">
            <a:extLst>
              <a:ext uri="{FF2B5EF4-FFF2-40B4-BE49-F238E27FC236}">
                <a16:creationId xmlns:a16="http://schemas.microsoft.com/office/drawing/2014/main" id="{B76E74A3-F5A9-F443-8A28-7D70B5DC7BBB}"/>
              </a:ext>
            </a:extLst>
          </p:cNvPr>
          <p:cNvGrpSpPr/>
          <p:nvPr/>
        </p:nvGrpSpPr>
        <p:grpSpPr>
          <a:xfrm>
            <a:off x="2803514" y="0"/>
            <a:ext cx="10153704" cy="1164962"/>
            <a:chOff x="0" y="0"/>
            <a:chExt cx="8202902" cy="941141"/>
          </a:xfrm>
        </p:grpSpPr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E0F0CECC-852C-FE46-9076-C15C27DE3133}"/>
                </a:ext>
              </a:extLst>
            </p:cNvPr>
            <p:cNvSpPr/>
            <p:nvPr/>
          </p:nvSpPr>
          <p:spPr>
            <a:xfrm>
              <a:off x="0" y="0"/>
              <a:ext cx="8202902" cy="941141"/>
            </a:xfrm>
            <a:custGeom>
              <a:avLst/>
              <a:gdLst/>
              <a:ahLst/>
              <a:cxnLst/>
              <a:rect l="l" t="t" r="r" b="b"/>
              <a:pathLst>
                <a:path w="8202902" h="941141">
                  <a:moveTo>
                    <a:pt x="0" y="0"/>
                  </a:moveTo>
                  <a:lnTo>
                    <a:pt x="8202902" y="0"/>
                  </a:lnTo>
                  <a:lnTo>
                    <a:pt x="8202902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FFC33C"/>
            </a:solidFill>
          </p:spPr>
        </p:sp>
      </p:grpSp>
      <p:pic>
        <p:nvPicPr>
          <p:cNvPr id="22" name="Picture 24">
            <a:extLst>
              <a:ext uri="{FF2B5EF4-FFF2-40B4-BE49-F238E27FC236}">
                <a16:creationId xmlns:a16="http://schemas.microsoft.com/office/drawing/2014/main" id="{5A3E2EEC-D270-874F-B643-160B4617B3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929792" y="286044"/>
            <a:ext cx="1164962" cy="582481"/>
          </a:xfrm>
          <a:prstGeom prst="rect">
            <a:avLst/>
          </a:prstGeom>
        </p:spPr>
      </p:pic>
      <p:grpSp>
        <p:nvGrpSpPr>
          <p:cNvPr id="24" name="Group 18">
            <a:extLst>
              <a:ext uri="{FF2B5EF4-FFF2-40B4-BE49-F238E27FC236}">
                <a16:creationId xmlns:a16="http://schemas.microsoft.com/office/drawing/2014/main" id="{9BE54AA2-869F-C247-82FC-679D18A90136}"/>
              </a:ext>
            </a:extLst>
          </p:cNvPr>
          <p:cNvGrpSpPr/>
          <p:nvPr/>
        </p:nvGrpSpPr>
        <p:grpSpPr>
          <a:xfrm>
            <a:off x="12957219" y="0"/>
            <a:ext cx="5330781" cy="1164962"/>
            <a:chOff x="0" y="0"/>
            <a:chExt cx="4306593" cy="941141"/>
          </a:xfrm>
        </p:grpSpPr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CEFD7BB7-88E6-6443-8308-D8119884F5E5}"/>
                </a:ext>
              </a:extLst>
            </p:cNvPr>
            <p:cNvSpPr/>
            <p:nvPr/>
          </p:nvSpPr>
          <p:spPr>
            <a:xfrm>
              <a:off x="0" y="0"/>
              <a:ext cx="4306593" cy="941141"/>
            </a:xfrm>
            <a:custGeom>
              <a:avLst/>
              <a:gdLst/>
              <a:ahLst/>
              <a:cxnLst/>
              <a:rect l="l" t="t" r="r" b="b"/>
              <a:pathLst>
                <a:path w="4306593" h="941141">
                  <a:moveTo>
                    <a:pt x="0" y="0"/>
                  </a:moveTo>
                  <a:lnTo>
                    <a:pt x="4306593" y="0"/>
                  </a:lnTo>
                  <a:lnTo>
                    <a:pt x="4306593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193554"/>
            </a:solidFill>
          </p:spPr>
        </p:sp>
      </p:grpSp>
      <p:pic>
        <p:nvPicPr>
          <p:cNvPr id="26" name="Imagen 25" descr="Texto&#10;&#10;Descripción generada automáticamente">
            <a:extLst>
              <a:ext uri="{FF2B5EF4-FFF2-40B4-BE49-F238E27FC236}">
                <a16:creationId xmlns:a16="http://schemas.microsoft.com/office/drawing/2014/main" id="{90F39013-260C-1547-8DB8-A0AB61E62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-55827"/>
            <a:ext cx="7557065" cy="12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3688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768735"/>
            <a:ext cx="9686004" cy="4332083"/>
            <a:chOff x="0" y="142875"/>
            <a:chExt cx="12914672" cy="5776111"/>
          </a:xfrm>
        </p:grpSpPr>
        <p:sp>
          <p:nvSpPr>
            <p:cNvPr id="3" name="TextBox 3"/>
            <p:cNvSpPr txBox="1"/>
            <p:nvPr/>
          </p:nvSpPr>
          <p:spPr>
            <a:xfrm>
              <a:off x="0" y="142875"/>
              <a:ext cx="12914672" cy="2462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7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7200" b="1" i="0" u="none" strike="noStrike" kern="1200" cap="none" spc="-72" normalizeH="0" baseline="0" noProof="0" dirty="0">
                  <a:ln>
                    <a:noFill/>
                  </a:ln>
                  <a:solidFill>
                    <a:srgbClr val="23344D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Programas intensivos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760754"/>
              <a:ext cx="12914672" cy="4158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defRPr/>
              </a:pPr>
              <a:endParaRPr lang="es-ES_tradnl" sz="2800" dirty="0">
                <a:solidFill>
                  <a:srgbClr val="F9C84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>
                <a:defRPr/>
              </a:pPr>
              <a:endParaRPr lang="es-ES_tradnl" sz="2800" dirty="0">
                <a:solidFill>
                  <a:srgbClr val="F9C84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>
                <a:defRPr/>
              </a:pPr>
              <a:r>
                <a:rPr lang="es-ES_tradnl" sz="2800" dirty="0">
                  <a:solidFill>
                    <a:srgbClr val="F9C84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Programas híbridos de corta duración que utilizan métodos innovadores de aprendizaje y enseñanza, incluido el uso de la cooperación en línea. </a:t>
              </a:r>
            </a:p>
            <a:p>
              <a:pPr lvl="0">
                <a:defRPr/>
              </a:pPr>
              <a:endParaRPr lang="es-ES_tradnl" sz="2800" dirty="0">
                <a:solidFill>
                  <a:srgbClr val="F9C84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439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575" b="0" i="0" u="none" strike="noStrike" kern="1200" cap="none" spc="0" normalizeH="0" baseline="0" noProof="0" dirty="0">
                <a:ln>
                  <a:noFill/>
                </a:ln>
                <a:solidFill>
                  <a:srgbClr val="F9C84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 rot="-5400000">
            <a:off x="3711869" y="7450323"/>
            <a:ext cx="3606409" cy="9545"/>
          </a:xfrm>
          <a:prstGeom prst="rect">
            <a:avLst/>
          </a:prstGeom>
          <a:solidFill>
            <a:srgbClr val="9BD8D7"/>
          </a:solidFill>
        </p:spPr>
      </p:sp>
      <p:sp>
        <p:nvSpPr>
          <p:cNvPr id="6" name="AutoShape 6"/>
          <p:cNvSpPr/>
          <p:nvPr/>
        </p:nvSpPr>
        <p:spPr>
          <a:xfrm rot="-5400000">
            <a:off x="8916273" y="7450323"/>
            <a:ext cx="3606409" cy="9545"/>
          </a:xfrm>
          <a:prstGeom prst="rect">
            <a:avLst/>
          </a:prstGeom>
          <a:solidFill>
            <a:srgbClr val="9BD8D7"/>
          </a:solidFill>
        </p:spPr>
      </p:sp>
      <p:grpSp>
        <p:nvGrpSpPr>
          <p:cNvPr id="7" name="Group 7"/>
          <p:cNvGrpSpPr/>
          <p:nvPr/>
        </p:nvGrpSpPr>
        <p:grpSpPr>
          <a:xfrm>
            <a:off x="1028700" y="5637603"/>
            <a:ext cx="3780272" cy="3230725"/>
            <a:chOff x="0" y="-19050"/>
            <a:chExt cx="5040362" cy="4307632"/>
          </a:xfrm>
        </p:grpSpPr>
        <p:sp>
          <p:nvSpPr>
            <p:cNvPr id="8" name="TextBox 8"/>
            <p:cNvSpPr txBox="1"/>
            <p:nvPr/>
          </p:nvSpPr>
          <p:spPr>
            <a:xfrm>
              <a:off x="0" y="-19050"/>
              <a:ext cx="5040362" cy="573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58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344D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Instituciones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04151"/>
              <a:ext cx="5040362" cy="3384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defRPr/>
              </a:pPr>
              <a:r>
                <a:rPr lang="es-ES_tradnl" dirty="0">
                  <a:solidFill>
                    <a:srgbClr val="23344D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Los programas intensivos combinados deben ser desarrollados y ejecutados por al menos 3 instituciones de educación superior que hayan obtenido una Carta Erasmus de Educación Superior (ECHE) y procedentes de al menos 3 países del programa</a:t>
              </a:r>
              <a:r>
                <a:rPr lang="es-ES_tradnl" b="1" dirty="0">
                  <a:solidFill>
                    <a:srgbClr val="23344D"/>
                  </a:solidFill>
                  <a:latin typeface="Microsoft YaHei UI Light" panose="020B0503020204020204" pitchFamily="34" charset="-122"/>
                  <a:ea typeface="Microsoft YaHei UI Light" panose="020B0503020204020204" pitchFamily="34" charset="-122"/>
                </a:rPr>
                <a:t>.</a:t>
              </a:r>
              <a:endPara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23344D"/>
                </a:solidFill>
                <a:effectLst/>
                <a:uLnTx/>
                <a:uFillTx/>
                <a:latin typeface="Microsoft YaHei UI Light" panose="020B0503020204020204" pitchFamily="34" charset="-122"/>
                <a:ea typeface="Microsoft YaHei UI Light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221175" y="5637603"/>
            <a:ext cx="3792201" cy="4512934"/>
            <a:chOff x="0" y="-19050"/>
            <a:chExt cx="5056267" cy="601724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9050"/>
              <a:ext cx="5056267" cy="576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58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344D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Participantes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5905" y="904151"/>
              <a:ext cx="5040362" cy="5094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2520"/>
                </a:lnSpc>
                <a:defRPr/>
              </a:pPr>
              <a:r>
                <a:rPr lang="es-ES_tradnl" dirty="0">
                  <a:solidFill>
                    <a:srgbClr val="23344D"/>
                  </a:solidFill>
                  <a:latin typeface="Microsoft YaHei UI Light" panose="020B0503020204020204" pitchFamily="34" charset="-122"/>
                  <a:ea typeface="Microsoft YaHei UI Light" panose="020B0503020204020204" pitchFamily="34" charset="-122"/>
                </a:rPr>
                <a:t>Además, puede participar cualquier otra institución de educación superior u organización ubicada en un país del programa. Las instituciones de educación superior de países asociados pueden participar y enviar participantes, asumiendo los costes que de ello se deriven. Los participantes procedentes de países asociados no computan de cara al cálculo de los requisitos mínimos.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425578" y="5637603"/>
            <a:ext cx="3780272" cy="4513127"/>
            <a:chOff x="0" y="-19050"/>
            <a:chExt cx="5040362" cy="6017499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9050"/>
              <a:ext cx="5040362" cy="576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58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344D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Características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4151"/>
              <a:ext cx="5040362" cy="50942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defRPr/>
              </a:pPr>
              <a:r>
                <a:rPr lang="es-ES_tradnl" dirty="0">
                  <a:solidFill>
                    <a:srgbClr val="23344D"/>
                  </a:solidFill>
                  <a:latin typeface="Microsoft YaHei UI Light" panose="020B0503020204020204" pitchFamily="34" charset="-122"/>
                  <a:ea typeface="Microsoft YaHei UI Light" panose="020B0503020204020204" pitchFamily="34" charset="-122"/>
                </a:rPr>
                <a:t>Movilidad física de 5 a 30 días en la institución de educación superior de acogida o en cualquier otro lugar del país de dicha institución. No se ha fijado ningún criterio de admisibilidad para la duración del componente virtual, pero la movilidad física y virtual combinada debe conceder a los estudiantes un mínimo de 3 créditos ECTS. </a:t>
              </a:r>
            </a:p>
            <a:p>
              <a:pPr>
                <a:lnSpc>
                  <a:spcPts val="2520"/>
                </a:lnSpc>
                <a:defRPr/>
              </a:pPr>
              <a:r>
                <a:rPr lang="es-ES_tradnl" dirty="0">
                  <a:solidFill>
                    <a:srgbClr val="23344D"/>
                  </a:solidFill>
                  <a:latin typeface="Microsoft YaHei UI Light" panose="020B0503020204020204" pitchFamily="34" charset="-122"/>
                  <a:ea typeface="Microsoft YaHei UI Light" panose="020B0503020204020204" pitchFamily="34" charset="-122"/>
                </a:rPr>
                <a:t>.</a:t>
              </a:r>
            </a:p>
            <a:p>
              <a:pPr>
                <a:lnSpc>
                  <a:spcPts val="2520"/>
                </a:lnSpc>
                <a:defRPr/>
              </a:pPr>
              <a:endPara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23344D"/>
                </a:solidFill>
                <a:effectLst/>
                <a:uLnTx/>
                <a:uFillTx/>
                <a:latin typeface="Microsoft YaHei UI Light" panose="020B0503020204020204" pitchFamily="34" charset="-122"/>
                <a:ea typeface="Microsoft YaHei UI Light" panose="020B0503020204020204" pitchFamily="34" charset="-122"/>
                <a:cs typeface="+mn-cs"/>
              </a:endParaRPr>
            </a:p>
          </p:txBody>
        </p:sp>
      </p:grpSp>
      <p:grpSp>
        <p:nvGrpSpPr>
          <p:cNvPr id="18" name="Group 20">
            <a:extLst>
              <a:ext uri="{FF2B5EF4-FFF2-40B4-BE49-F238E27FC236}">
                <a16:creationId xmlns:a16="http://schemas.microsoft.com/office/drawing/2014/main" id="{7950EEAE-03BA-994A-BA44-8EF7A3EF29A7}"/>
              </a:ext>
            </a:extLst>
          </p:cNvPr>
          <p:cNvGrpSpPr/>
          <p:nvPr/>
        </p:nvGrpSpPr>
        <p:grpSpPr>
          <a:xfrm>
            <a:off x="0" y="0"/>
            <a:ext cx="4546858" cy="1164962"/>
            <a:chOff x="0" y="0"/>
            <a:chExt cx="3673283" cy="941141"/>
          </a:xfrm>
        </p:grpSpPr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94EE8C6C-B2EC-A847-B6EC-35798A3FBE65}"/>
                </a:ext>
              </a:extLst>
            </p:cNvPr>
            <p:cNvSpPr/>
            <p:nvPr/>
          </p:nvSpPr>
          <p:spPr>
            <a:xfrm>
              <a:off x="0" y="0"/>
              <a:ext cx="3673283" cy="941141"/>
            </a:xfrm>
            <a:custGeom>
              <a:avLst/>
              <a:gdLst/>
              <a:ahLst/>
              <a:cxnLst/>
              <a:rect l="l" t="t" r="r" b="b"/>
              <a:pathLst>
                <a:path w="3673283" h="941141">
                  <a:moveTo>
                    <a:pt x="0" y="0"/>
                  </a:moveTo>
                  <a:lnTo>
                    <a:pt x="3673283" y="0"/>
                  </a:lnTo>
                  <a:lnTo>
                    <a:pt x="3673283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193554"/>
            </a:solidFill>
          </p:spPr>
        </p:sp>
      </p:grpSp>
      <p:grpSp>
        <p:nvGrpSpPr>
          <p:cNvPr id="20" name="Group 22">
            <a:extLst>
              <a:ext uri="{FF2B5EF4-FFF2-40B4-BE49-F238E27FC236}">
                <a16:creationId xmlns:a16="http://schemas.microsoft.com/office/drawing/2014/main" id="{B76E74A3-F5A9-F443-8A28-7D70B5DC7BBB}"/>
              </a:ext>
            </a:extLst>
          </p:cNvPr>
          <p:cNvGrpSpPr/>
          <p:nvPr/>
        </p:nvGrpSpPr>
        <p:grpSpPr>
          <a:xfrm>
            <a:off x="2803514" y="0"/>
            <a:ext cx="10153704" cy="1164962"/>
            <a:chOff x="0" y="0"/>
            <a:chExt cx="8202902" cy="941141"/>
          </a:xfrm>
        </p:grpSpPr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E0F0CECC-852C-FE46-9076-C15C27DE3133}"/>
                </a:ext>
              </a:extLst>
            </p:cNvPr>
            <p:cNvSpPr/>
            <p:nvPr/>
          </p:nvSpPr>
          <p:spPr>
            <a:xfrm>
              <a:off x="0" y="0"/>
              <a:ext cx="8202902" cy="941141"/>
            </a:xfrm>
            <a:custGeom>
              <a:avLst/>
              <a:gdLst/>
              <a:ahLst/>
              <a:cxnLst/>
              <a:rect l="l" t="t" r="r" b="b"/>
              <a:pathLst>
                <a:path w="8202902" h="941141">
                  <a:moveTo>
                    <a:pt x="0" y="0"/>
                  </a:moveTo>
                  <a:lnTo>
                    <a:pt x="8202902" y="0"/>
                  </a:lnTo>
                  <a:lnTo>
                    <a:pt x="8202902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FFC33C"/>
            </a:solidFill>
          </p:spPr>
        </p:sp>
      </p:grpSp>
      <p:pic>
        <p:nvPicPr>
          <p:cNvPr id="22" name="Picture 24">
            <a:extLst>
              <a:ext uri="{FF2B5EF4-FFF2-40B4-BE49-F238E27FC236}">
                <a16:creationId xmlns:a16="http://schemas.microsoft.com/office/drawing/2014/main" id="{5A3E2EEC-D270-874F-B643-160B4617B3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929792" y="286044"/>
            <a:ext cx="1164962" cy="582481"/>
          </a:xfrm>
          <a:prstGeom prst="rect">
            <a:avLst/>
          </a:prstGeom>
        </p:spPr>
      </p:pic>
      <p:grpSp>
        <p:nvGrpSpPr>
          <p:cNvPr id="24" name="Group 18">
            <a:extLst>
              <a:ext uri="{FF2B5EF4-FFF2-40B4-BE49-F238E27FC236}">
                <a16:creationId xmlns:a16="http://schemas.microsoft.com/office/drawing/2014/main" id="{9BE54AA2-869F-C247-82FC-679D18A90136}"/>
              </a:ext>
            </a:extLst>
          </p:cNvPr>
          <p:cNvGrpSpPr/>
          <p:nvPr/>
        </p:nvGrpSpPr>
        <p:grpSpPr>
          <a:xfrm>
            <a:off x="12957219" y="0"/>
            <a:ext cx="5330781" cy="1164962"/>
            <a:chOff x="0" y="0"/>
            <a:chExt cx="4306593" cy="941141"/>
          </a:xfrm>
        </p:grpSpPr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CEFD7BB7-88E6-6443-8308-D8119884F5E5}"/>
                </a:ext>
              </a:extLst>
            </p:cNvPr>
            <p:cNvSpPr/>
            <p:nvPr/>
          </p:nvSpPr>
          <p:spPr>
            <a:xfrm>
              <a:off x="0" y="0"/>
              <a:ext cx="4306593" cy="941141"/>
            </a:xfrm>
            <a:custGeom>
              <a:avLst/>
              <a:gdLst/>
              <a:ahLst/>
              <a:cxnLst/>
              <a:rect l="l" t="t" r="r" b="b"/>
              <a:pathLst>
                <a:path w="4306593" h="941141">
                  <a:moveTo>
                    <a:pt x="0" y="0"/>
                  </a:moveTo>
                  <a:lnTo>
                    <a:pt x="4306593" y="0"/>
                  </a:lnTo>
                  <a:lnTo>
                    <a:pt x="4306593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193554"/>
            </a:solidFill>
          </p:spPr>
        </p:sp>
      </p:grpSp>
      <p:pic>
        <p:nvPicPr>
          <p:cNvPr id="26" name="Imagen 25" descr="Texto&#10;&#10;Descripción generada automáticamente">
            <a:extLst>
              <a:ext uri="{FF2B5EF4-FFF2-40B4-BE49-F238E27FC236}">
                <a16:creationId xmlns:a16="http://schemas.microsoft.com/office/drawing/2014/main" id="{90F39013-260C-1547-8DB8-A0AB61E62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-55827"/>
            <a:ext cx="7557065" cy="12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4114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5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0A752817-60C7-6646-AEAE-1176B90A6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804556"/>
              </p:ext>
            </p:extLst>
          </p:nvPr>
        </p:nvGraphicFramePr>
        <p:xfrm>
          <a:off x="304800" y="335280"/>
          <a:ext cx="17526000" cy="9616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3759424482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2374617883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1527382896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1805981336"/>
                    </a:ext>
                  </a:extLst>
                </a:gridCol>
              </a:tblGrid>
              <a:tr h="875802">
                <a:tc>
                  <a:txBody>
                    <a:bodyPr/>
                    <a:lstStyle/>
                    <a:p>
                      <a:r>
                        <a:rPr lang="es-ES_tradnl" sz="2400" b="1" i="0" dirty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Movilidad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400" b="1" i="0" dirty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Tareas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400" b="1" i="0" dirty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Secuencias y dependencias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400" b="1" i="0" dirty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Inicio y duración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332596"/>
                  </a:ext>
                </a:extLst>
              </a:tr>
              <a:tr h="2400798">
                <a:tc>
                  <a:txBody>
                    <a:bodyPr/>
                    <a:lstStyle/>
                    <a:p>
                      <a:r>
                        <a:rPr lang="es-ES_tradnl" sz="2100" b="0" i="0" dirty="0">
                          <a:solidFill>
                            <a:schemeClr val="bg1"/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Movilidad de larga duración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arenBoth"/>
                      </a:pPr>
                      <a:r>
                        <a:rPr lang="es-ES_tradnl" sz="2100" b="1" i="0" dirty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Acuerdos inter-institucionales genéricos</a:t>
                      </a:r>
                    </a:p>
                    <a:p>
                      <a:pPr marL="457200" indent="-457200">
                        <a:buAutoNum type="arabicParenBoth"/>
                      </a:pPr>
                      <a:r>
                        <a:rPr lang="es-ES_tradnl" sz="2100" b="0" i="0" dirty="0">
                          <a:solidFill>
                            <a:schemeClr val="bg1"/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Formación de coordinadores</a:t>
                      </a:r>
                    </a:p>
                    <a:p>
                      <a:pPr marL="457200" indent="-457200">
                        <a:buAutoNum type="arabicParenBoth"/>
                      </a:pPr>
                      <a:r>
                        <a:rPr lang="es-ES_tradnl" sz="2100" b="0" i="0" dirty="0">
                          <a:solidFill>
                            <a:schemeClr val="bg1"/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Gestión digital de la movilidad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arenBoth"/>
                      </a:pPr>
                      <a:r>
                        <a:rPr lang="es-ES_tradnl" sz="2100" b="0" i="0" dirty="0">
                          <a:solidFill>
                            <a:schemeClr val="bg1"/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Convocatorias administrativas adaptadas a los calendarios propios de preinscripción y matrícula</a:t>
                      </a:r>
                    </a:p>
                    <a:p>
                      <a:pPr marL="457200" indent="-457200">
                        <a:buAutoNum type="arabicParenBoth"/>
                      </a:pPr>
                      <a:r>
                        <a:rPr lang="es-ES_tradnl" sz="2100" b="0" i="0" dirty="0">
                          <a:solidFill>
                            <a:schemeClr val="bg1"/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Coordinación con el Servicio de Relaciones Internacionales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100" b="1" i="0" dirty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Mínimo 2 meses, segundo cuatrimestre para Master de 60 y 90 ECTS.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411559"/>
                  </a:ext>
                </a:extLst>
              </a:tr>
              <a:tr h="3048000">
                <a:tc>
                  <a:txBody>
                    <a:bodyPr/>
                    <a:lstStyle/>
                    <a:p>
                      <a:r>
                        <a:rPr lang="es-ES_tradnl" sz="2100" b="0" i="0" dirty="0">
                          <a:solidFill>
                            <a:schemeClr val="bg1"/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Movilidad combinada de corta duración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es-ES_tradnl" sz="2100" b="1" i="0" dirty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Acuerdos inter-institucionales generales o  específicos (mínimo tres universidades)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es-ES_tradnl" sz="2100" b="0" i="0" dirty="0">
                          <a:solidFill>
                            <a:schemeClr val="bg1"/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Diseño del programa combinado intensivo (mínimo 3 ECTS), incluidos componentes virtuales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es-ES_tradnl" sz="2100" b="0" i="0" dirty="0">
                          <a:solidFill>
                            <a:schemeClr val="bg1"/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Gestión digital de la movilidad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arenBoth"/>
                      </a:pPr>
                      <a:r>
                        <a:rPr lang="es-ES_tradnl" sz="2100" b="0" i="0" dirty="0">
                          <a:solidFill>
                            <a:schemeClr val="bg1"/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Convocatorias administrativas adaptadas a los calendarios propios de preinscripción y matrícula</a:t>
                      </a:r>
                    </a:p>
                    <a:p>
                      <a:pPr marL="457200" indent="-457200">
                        <a:buAutoNum type="arabicParenBoth"/>
                      </a:pPr>
                      <a:r>
                        <a:rPr lang="es-ES_tradnl" sz="2100" b="0" i="0" dirty="0">
                          <a:solidFill>
                            <a:schemeClr val="bg1"/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Coordinación con el Servicio de Relaciones Internacionales</a:t>
                      </a:r>
                    </a:p>
                    <a:p>
                      <a:endParaRPr lang="es-ES_tradnl" sz="2100" b="0" i="0" dirty="0">
                        <a:solidFill>
                          <a:schemeClr val="bg1"/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100" b="1" i="0" dirty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Mínimo 5 días máximo de 30 días (movilidad presencial), preferible en la intersección entre 1er y 2do cuatrimestre en master 60 y 90 ECTS.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866936"/>
                  </a:ext>
                </a:extLst>
              </a:tr>
              <a:tr h="1487840">
                <a:tc>
                  <a:txBody>
                    <a:bodyPr/>
                    <a:lstStyle/>
                    <a:p>
                      <a:r>
                        <a:rPr lang="es-ES_tradnl" sz="2100" b="0" i="0" dirty="0">
                          <a:solidFill>
                            <a:schemeClr val="bg1"/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Movilidad de profesorado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es-ES_tradnl" sz="2100" b="1" i="0" dirty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Acuerdos inter-institucionales genéricos o específicos (si la movilidad forma parte de de un programa intensivo)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es-ES_tradnl" sz="2100" b="0" i="0" dirty="0">
                          <a:solidFill>
                            <a:schemeClr val="bg1"/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Diseño de la estancia o del programa intensivo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es-ES_tradnl" sz="2100" b="0" i="0" dirty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Gestión administrativa de la movilidad</a:t>
                      </a:r>
                    </a:p>
                    <a:p>
                      <a:endParaRPr lang="es-ES_tradnl" sz="2100" b="0" i="0" dirty="0">
                        <a:solidFill>
                          <a:schemeClr val="bg1"/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arenBoth"/>
                      </a:pPr>
                      <a:r>
                        <a:rPr lang="es-ES_tradnl" sz="2100" b="0" i="0" dirty="0">
                          <a:solidFill>
                            <a:schemeClr val="bg1"/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Convocatoria administrativa anual</a:t>
                      </a:r>
                    </a:p>
                    <a:p>
                      <a:pPr marL="457200" indent="-457200">
                        <a:buAutoNum type="arabicParenBoth"/>
                      </a:pPr>
                      <a:r>
                        <a:rPr lang="es-ES_tradnl" sz="2100" b="0" i="0" dirty="0">
                          <a:solidFill>
                            <a:schemeClr val="bg1"/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No se identifica secuencia o dependencia administrativa en el caso de que forme parte de un programa intensivo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100" b="1" i="0" dirty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De 2 días a 2 meses, viajes aparte, con un mínimo de 8 horas lectivas a la semana, Si la movilidad dura más de una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100" b="1" i="0" dirty="0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semana</a:t>
                      </a:r>
                      <a:r>
                        <a:rPr lang="es-ES_tradnl" sz="2100" b="0" i="0" dirty="0">
                          <a:solidFill>
                            <a:schemeClr val="bg1"/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, el número mínimo de horas lectivas de una semana incompleta será proporcional 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100" b="0" i="0" dirty="0">
                          <a:solidFill>
                            <a:schemeClr val="bg1"/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la duración de esa semana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2100" b="0" i="0" dirty="0">
                        <a:solidFill>
                          <a:schemeClr val="bg1"/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  <a:p>
                      <a:endParaRPr lang="es-ES_tradnl" sz="2100" b="0" i="0" dirty="0">
                        <a:solidFill>
                          <a:schemeClr val="bg1"/>
                        </a:solidFill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835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580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768735"/>
            <a:ext cx="9686004" cy="3901196"/>
            <a:chOff x="0" y="142875"/>
            <a:chExt cx="12914672" cy="5201595"/>
          </a:xfrm>
        </p:grpSpPr>
        <p:sp>
          <p:nvSpPr>
            <p:cNvPr id="3" name="TextBox 3"/>
            <p:cNvSpPr txBox="1"/>
            <p:nvPr/>
          </p:nvSpPr>
          <p:spPr>
            <a:xfrm>
              <a:off x="0" y="142875"/>
              <a:ext cx="12914672" cy="2462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7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7200" b="1" spc="-72" dirty="0">
                  <a:solidFill>
                    <a:srgbClr val="23344D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Tareas, secuencias, dependencias</a:t>
              </a:r>
              <a:endParaRPr kumimoji="0" lang="es-ES_tradnl" sz="7200" b="1" i="0" u="none" strike="noStrike" kern="1200" cap="none" spc="-72" normalizeH="0" baseline="0" noProof="0" dirty="0">
                <a:ln>
                  <a:noFill/>
                </a:ln>
                <a:solidFill>
                  <a:srgbClr val="23344D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760754"/>
              <a:ext cx="12914672" cy="3583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defRPr/>
              </a:pPr>
              <a:endParaRPr lang="es-ES_tradnl" sz="2800" dirty="0">
                <a:solidFill>
                  <a:srgbClr val="F9C84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>
                <a:defRPr/>
              </a:pPr>
              <a:endParaRPr lang="es-ES_tradnl" sz="2800" dirty="0">
                <a:solidFill>
                  <a:srgbClr val="F9C84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lvl="0">
                <a:defRPr/>
              </a:pPr>
              <a:r>
                <a:rPr lang="es-ES_tradnl" sz="2800" dirty="0">
                  <a:solidFill>
                    <a:srgbClr val="F9C84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Instrumentos y cauces para la proyección internacional de Alcalá y de sus titulaciones de Master oficial. </a:t>
              </a:r>
            </a:p>
            <a:p>
              <a:pPr lvl="0">
                <a:defRPr/>
              </a:pPr>
              <a:endParaRPr lang="es-ES_tradnl" sz="2800" dirty="0">
                <a:solidFill>
                  <a:srgbClr val="F9C84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439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575" b="0" i="0" u="none" strike="noStrike" kern="1200" cap="none" spc="0" normalizeH="0" baseline="0" noProof="0" dirty="0">
                <a:ln>
                  <a:noFill/>
                </a:ln>
                <a:solidFill>
                  <a:srgbClr val="F9C84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 rot="-5400000">
            <a:off x="3711869" y="7450323"/>
            <a:ext cx="3606409" cy="9545"/>
          </a:xfrm>
          <a:prstGeom prst="rect">
            <a:avLst/>
          </a:prstGeom>
          <a:solidFill>
            <a:srgbClr val="9BD8D7"/>
          </a:solidFill>
        </p:spPr>
      </p:sp>
      <p:sp>
        <p:nvSpPr>
          <p:cNvPr id="6" name="AutoShape 6"/>
          <p:cNvSpPr/>
          <p:nvPr/>
        </p:nvSpPr>
        <p:spPr>
          <a:xfrm rot="-5400000">
            <a:off x="8916273" y="7450323"/>
            <a:ext cx="3606409" cy="9545"/>
          </a:xfrm>
          <a:prstGeom prst="rect">
            <a:avLst/>
          </a:prstGeom>
          <a:solidFill>
            <a:srgbClr val="9BD8D7"/>
          </a:solidFill>
        </p:spPr>
      </p:sp>
      <p:grpSp>
        <p:nvGrpSpPr>
          <p:cNvPr id="7" name="Group 7"/>
          <p:cNvGrpSpPr/>
          <p:nvPr/>
        </p:nvGrpSpPr>
        <p:grpSpPr>
          <a:xfrm>
            <a:off x="1028700" y="5637603"/>
            <a:ext cx="3780272" cy="4513127"/>
            <a:chOff x="0" y="-19050"/>
            <a:chExt cx="5040362" cy="6017501"/>
          </a:xfrm>
        </p:grpSpPr>
        <p:sp>
          <p:nvSpPr>
            <p:cNvPr id="8" name="TextBox 8"/>
            <p:cNvSpPr txBox="1"/>
            <p:nvPr/>
          </p:nvSpPr>
          <p:spPr>
            <a:xfrm>
              <a:off x="0" y="-19050"/>
              <a:ext cx="5040362" cy="923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68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344D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Convocatoria propia de ayudas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04151"/>
              <a:ext cx="5040362" cy="5094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2520"/>
                </a:lnSpc>
                <a:defRPr/>
              </a:pPr>
              <a:endParaRPr lang="es-ES_tradnl" dirty="0">
                <a:solidFill>
                  <a:srgbClr val="23344D"/>
                </a:solidFill>
                <a:latin typeface="Microsoft YaHei UI Light" panose="020B0503020204020204" pitchFamily="34" charset="-122"/>
                <a:ea typeface="Microsoft YaHei UI Light" panose="020B0503020204020204" pitchFamily="34" charset="-122"/>
              </a:endParaRPr>
            </a:p>
            <a:p>
              <a:pPr>
                <a:lnSpc>
                  <a:spcPts val="2520"/>
                </a:lnSpc>
                <a:defRPr/>
              </a:pPr>
              <a:r>
                <a:rPr lang="es-ES_tradnl" dirty="0">
                  <a:solidFill>
                    <a:srgbClr val="23344D"/>
                  </a:solidFill>
                  <a:latin typeface="Microsoft YaHei UI Light" panose="020B0503020204020204" pitchFamily="34" charset="-122"/>
                  <a:ea typeface="Microsoft YaHei UI Light" panose="020B0503020204020204" pitchFamily="34" charset="-122"/>
                </a:rPr>
                <a:t>Potenciar la oferta de asignaturas que integren metodologías alternativas a la movilidad como instrumento de internacionalización del aprendizaje y el desarrollo de programas de estudios de corta duración en el que participen estudiantes y personal docente de instituciones de educación superior de diferentes países participantes.</a:t>
              </a:r>
            </a:p>
            <a:p>
              <a:pPr>
                <a:lnSpc>
                  <a:spcPts val="2520"/>
                </a:lnSpc>
                <a:defRPr/>
              </a:pPr>
              <a:endParaRPr lang="es-ES_tradnl" dirty="0">
                <a:solidFill>
                  <a:srgbClr val="23344D"/>
                </a:solidFill>
                <a:latin typeface="Microsoft YaHei UI Light" panose="020B0503020204020204" pitchFamily="34" charset="-122"/>
                <a:ea typeface="Microsoft YaHei UI Light" panose="020B0503020204020204" pitchFamily="34" charset="-122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221175" y="5637603"/>
            <a:ext cx="3792201" cy="3620697"/>
            <a:chOff x="0" y="-19050"/>
            <a:chExt cx="5056267" cy="174282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9050"/>
              <a:ext cx="5056267" cy="576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58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2800" dirty="0">
                  <a:solidFill>
                    <a:srgbClr val="23344D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Escuela Internacional</a:t>
              </a:r>
              <a:endPara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23344D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5905" y="904151"/>
              <a:ext cx="5040362" cy="819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2520"/>
                </a:lnSpc>
                <a:defRPr/>
              </a:pPr>
              <a:endParaRPr lang="es-ES_tradnl" dirty="0">
                <a:solidFill>
                  <a:srgbClr val="23344D"/>
                </a:solidFill>
                <a:latin typeface="Microsoft YaHei UI Light" panose="020B0503020204020204" pitchFamily="34" charset="-122"/>
                <a:ea typeface="Microsoft YaHei UI Light" panose="020B0503020204020204" pitchFamily="34" charset="-122"/>
              </a:endParaRPr>
            </a:p>
            <a:p>
              <a:pPr lvl="0">
                <a:lnSpc>
                  <a:spcPts val="2520"/>
                </a:lnSpc>
                <a:defRPr/>
              </a:pPr>
              <a:endParaRPr lang="es-ES_tradnl" dirty="0">
                <a:solidFill>
                  <a:srgbClr val="23344D"/>
                </a:solidFill>
                <a:latin typeface="Microsoft YaHei UI Light" panose="020B0503020204020204" pitchFamily="34" charset="-122"/>
                <a:ea typeface="Microsoft YaHei UI Light" panose="020B0503020204020204" pitchFamily="34" charset="-122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425578" y="5637603"/>
            <a:ext cx="3780272" cy="4192526"/>
            <a:chOff x="0" y="-19050"/>
            <a:chExt cx="5040362" cy="559003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9050"/>
              <a:ext cx="5040362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78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344D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Programa Erasmus+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4151"/>
              <a:ext cx="5040362" cy="4666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defRPr/>
              </a:pPr>
              <a:endParaRPr lang="es-ES_tradnl" dirty="0">
                <a:solidFill>
                  <a:srgbClr val="23344D"/>
                </a:solidFill>
                <a:latin typeface="Microsoft YaHei UI Light" panose="020B0503020204020204" pitchFamily="34" charset="-122"/>
                <a:ea typeface="Microsoft YaHei UI Light" panose="020B0503020204020204" pitchFamily="34" charset="-122"/>
              </a:endParaRPr>
            </a:p>
            <a:p>
              <a:pPr>
                <a:lnSpc>
                  <a:spcPts val="2520"/>
                </a:lnSpc>
                <a:defRPr/>
              </a:pPr>
              <a:r>
                <a:rPr lang="es-ES_tradnl" dirty="0">
                  <a:solidFill>
                    <a:srgbClr val="23344D"/>
                  </a:solidFill>
                  <a:latin typeface="Microsoft YaHei UI Light" panose="020B0503020204020204" pitchFamily="34" charset="-122"/>
                  <a:ea typeface="Microsoft YaHei UI Light" panose="020B0503020204020204" pitchFamily="34" charset="-122"/>
                </a:rPr>
                <a:t>A través de las acciones del Programa Erasmus+ se puede obtener financiación directamente para estos programas intensivos (movilidad), así como para el desarrollo colaborativo de alguno de sus elementos esenciales (innovación).</a:t>
              </a:r>
            </a:p>
            <a:p>
              <a:pPr>
                <a:lnSpc>
                  <a:spcPts val="2520"/>
                </a:lnSpc>
                <a:defRPr/>
              </a:pPr>
              <a:r>
                <a:rPr lang="es-ES_tradnl" dirty="0">
                  <a:solidFill>
                    <a:srgbClr val="23344D"/>
                  </a:solidFill>
                  <a:latin typeface="Microsoft YaHei UI Light" panose="020B0503020204020204" pitchFamily="34" charset="-122"/>
                  <a:ea typeface="Microsoft YaHei UI Light" panose="020B0503020204020204" pitchFamily="34" charset="-122"/>
                </a:rPr>
                <a:t>.</a:t>
              </a:r>
            </a:p>
            <a:p>
              <a:pPr>
                <a:lnSpc>
                  <a:spcPts val="2520"/>
                </a:lnSpc>
                <a:defRPr/>
              </a:pPr>
              <a:endPara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23344D"/>
                </a:solidFill>
                <a:effectLst/>
                <a:uLnTx/>
                <a:uFillTx/>
                <a:latin typeface="Microsoft YaHei UI Light" panose="020B0503020204020204" pitchFamily="34" charset="-122"/>
                <a:ea typeface="Microsoft YaHei UI Light" panose="020B0503020204020204" pitchFamily="34" charset="-122"/>
                <a:cs typeface="+mn-cs"/>
              </a:endParaRPr>
            </a:p>
          </p:txBody>
        </p:sp>
      </p:grpSp>
      <p:grpSp>
        <p:nvGrpSpPr>
          <p:cNvPr id="18" name="Group 20">
            <a:extLst>
              <a:ext uri="{FF2B5EF4-FFF2-40B4-BE49-F238E27FC236}">
                <a16:creationId xmlns:a16="http://schemas.microsoft.com/office/drawing/2014/main" id="{7950EEAE-03BA-994A-BA44-8EF7A3EF29A7}"/>
              </a:ext>
            </a:extLst>
          </p:cNvPr>
          <p:cNvGrpSpPr/>
          <p:nvPr/>
        </p:nvGrpSpPr>
        <p:grpSpPr>
          <a:xfrm>
            <a:off x="0" y="0"/>
            <a:ext cx="4546858" cy="1164962"/>
            <a:chOff x="0" y="0"/>
            <a:chExt cx="3673283" cy="941141"/>
          </a:xfrm>
        </p:grpSpPr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94EE8C6C-B2EC-A847-B6EC-35798A3FBE65}"/>
                </a:ext>
              </a:extLst>
            </p:cNvPr>
            <p:cNvSpPr/>
            <p:nvPr/>
          </p:nvSpPr>
          <p:spPr>
            <a:xfrm>
              <a:off x="0" y="0"/>
              <a:ext cx="3673283" cy="941141"/>
            </a:xfrm>
            <a:custGeom>
              <a:avLst/>
              <a:gdLst/>
              <a:ahLst/>
              <a:cxnLst/>
              <a:rect l="l" t="t" r="r" b="b"/>
              <a:pathLst>
                <a:path w="3673283" h="941141">
                  <a:moveTo>
                    <a:pt x="0" y="0"/>
                  </a:moveTo>
                  <a:lnTo>
                    <a:pt x="3673283" y="0"/>
                  </a:lnTo>
                  <a:lnTo>
                    <a:pt x="3673283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193554"/>
            </a:solidFill>
          </p:spPr>
        </p:sp>
      </p:grpSp>
      <p:grpSp>
        <p:nvGrpSpPr>
          <p:cNvPr id="20" name="Group 22">
            <a:extLst>
              <a:ext uri="{FF2B5EF4-FFF2-40B4-BE49-F238E27FC236}">
                <a16:creationId xmlns:a16="http://schemas.microsoft.com/office/drawing/2014/main" id="{B76E74A3-F5A9-F443-8A28-7D70B5DC7BBB}"/>
              </a:ext>
            </a:extLst>
          </p:cNvPr>
          <p:cNvGrpSpPr/>
          <p:nvPr/>
        </p:nvGrpSpPr>
        <p:grpSpPr>
          <a:xfrm>
            <a:off x="2803514" y="0"/>
            <a:ext cx="10153704" cy="1164962"/>
            <a:chOff x="0" y="0"/>
            <a:chExt cx="8202902" cy="941141"/>
          </a:xfrm>
        </p:grpSpPr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E0F0CECC-852C-FE46-9076-C15C27DE3133}"/>
                </a:ext>
              </a:extLst>
            </p:cNvPr>
            <p:cNvSpPr/>
            <p:nvPr/>
          </p:nvSpPr>
          <p:spPr>
            <a:xfrm>
              <a:off x="0" y="0"/>
              <a:ext cx="8202902" cy="941141"/>
            </a:xfrm>
            <a:custGeom>
              <a:avLst/>
              <a:gdLst/>
              <a:ahLst/>
              <a:cxnLst/>
              <a:rect l="l" t="t" r="r" b="b"/>
              <a:pathLst>
                <a:path w="8202902" h="941141">
                  <a:moveTo>
                    <a:pt x="0" y="0"/>
                  </a:moveTo>
                  <a:lnTo>
                    <a:pt x="8202902" y="0"/>
                  </a:lnTo>
                  <a:lnTo>
                    <a:pt x="8202902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FFC33C"/>
            </a:solidFill>
          </p:spPr>
        </p:sp>
      </p:grpSp>
      <p:pic>
        <p:nvPicPr>
          <p:cNvPr id="22" name="Picture 24">
            <a:extLst>
              <a:ext uri="{FF2B5EF4-FFF2-40B4-BE49-F238E27FC236}">
                <a16:creationId xmlns:a16="http://schemas.microsoft.com/office/drawing/2014/main" id="{5A3E2EEC-D270-874F-B643-160B4617B3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929792" y="286044"/>
            <a:ext cx="1164962" cy="582481"/>
          </a:xfrm>
          <a:prstGeom prst="rect">
            <a:avLst/>
          </a:prstGeom>
        </p:spPr>
      </p:pic>
      <p:grpSp>
        <p:nvGrpSpPr>
          <p:cNvPr id="24" name="Group 18">
            <a:extLst>
              <a:ext uri="{FF2B5EF4-FFF2-40B4-BE49-F238E27FC236}">
                <a16:creationId xmlns:a16="http://schemas.microsoft.com/office/drawing/2014/main" id="{9BE54AA2-869F-C247-82FC-679D18A90136}"/>
              </a:ext>
            </a:extLst>
          </p:cNvPr>
          <p:cNvGrpSpPr/>
          <p:nvPr/>
        </p:nvGrpSpPr>
        <p:grpSpPr>
          <a:xfrm>
            <a:off x="12957219" y="0"/>
            <a:ext cx="5330781" cy="1164962"/>
            <a:chOff x="0" y="0"/>
            <a:chExt cx="4306593" cy="941141"/>
          </a:xfrm>
        </p:grpSpPr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CEFD7BB7-88E6-6443-8308-D8119884F5E5}"/>
                </a:ext>
              </a:extLst>
            </p:cNvPr>
            <p:cNvSpPr/>
            <p:nvPr/>
          </p:nvSpPr>
          <p:spPr>
            <a:xfrm>
              <a:off x="0" y="0"/>
              <a:ext cx="4306593" cy="941141"/>
            </a:xfrm>
            <a:custGeom>
              <a:avLst/>
              <a:gdLst/>
              <a:ahLst/>
              <a:cxnLst/>
              <a:rect l="l" t="t" r="r" b="b"/>
              <a:pathLst>
                <a:path w="4306593" h="941141">
                  <a:moveTo>
                    <a:pt x="0" y="0"/>
                  </a:moveTo>
                  <a:lnTo>
                    <a:pt x="4306593" y="0"/>
                  </a:lnTo>
                  <a:lnTo>
                    <a:pt x="4306593" y="941141"/>
                  </a:lnTo>
                  <a:lnTo>
                    <a:pt x="0" y="941141"/>
                  </a:lnTo>
                  <a:close/>
                </a:path>
              </a:pathLst>
            </a:custGeom>
            <a:solidFill>
              <a:srgbClr val="193554"/>
            </a:solidFill>
          </p:spPr>
        </p:sp>
      </p:grpSp>
      <p:pic>
        <p:nvPicPr>
          <p:cNvPr id="26" name="Imagen 25" descr="Texto&#10;&#10;Descripción generada automáticamente">
            <a:extLst>
              <a:ext uri="{FF2B5EF4-FFF2-40B4-BE49-F238E27FC236}">
                <a16:creationId xmlns:a16="http://schemas.microsoft.com/office/drawing/2014/main" id="{90F39013-260C-1547-8DB8-A0AB61E62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-55827"/>
            <a:ext cx="7557065" cy="1206522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F4D3F7AD-DE2F-3F4E-B367-F5C0480997D0}"/>
              </a:ext>
            </a:extLst>
          </p:cNvPr>
          <p:cNvSpPr/>
          <p:nvPr/>
        </p:nvSpPr>
        <p:spPr>
          <a:xfrm rot="10800000" flipV="1">
            <a:off x="6221172" y="6626523"/>
            <a:ext cx="37922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solidFill>
                  <a:srgbClr val="23344D"/>
                </a:solidFill>
                <a:latin typeface="Microsoft YaHei UI Light" panose="020B0503020204020204" pitchFamily="34" charset="-122"/>
                <a:ea typeface="Microsoft YaHei UI Light" panose="020B0503020204020204" pitchFamily="34" charset="-122"/>
              </a:rPr>
              <a:t>La Escuela es un programa académico intensivo de la Universidad de Alcalá que permite a sus estudiantes, tanto internacionales como nacionales, la obtención de créditos que puedan ser transferidos para la titulación del estudiante en su institución de origen.</a:t>
            </a:r>
          </a:p>
          <a:p>
            <a:endParaRPr lang="es-ES_tradnl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8292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5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DD762CC-E828-9347-ADFB-8E49F89950D4}"/>
              </a:ext>
            </a:extLst>
          </p:cNvPr>
          <p:cNvSpPr txBox="1"/>
          <p:nvPr/>
        </p:nvSpPr>
        <p:spPr>
          <a:xfrm>
            <a:off x="1143000" y="8687743"/>
            <a:ext cx="6172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 Light" panose="020B0502040204020203" pitchFamily="34" charset="-122"/>
              <a:ea typeface="Microsoft YaHei U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2CF324-7D11-F549-AD44-7CA3B342D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462" y="3988795"/>
            <a:ext cx="11891545" cy="189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41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13440</TotalTime>
  <Words>878</Words>
  <Application>Microsoft Macintosh PowerPoint</Application>
  <PresentationFormat>Personalizado</PresentationFormat>
  <Paragraphs>75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Microsoft YaHei UI</vt:lpstr>
      <vt:lpstr>Calibri</vt:lpstr>
      <vt:lpstr>Arial Black</vt:lpstr>
      <vt:lpstr>Arial</vt:lpstr>
      <vt:lpstr>Microsoft YaHei UI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Rodriguez Alvarez Ignacio</dc:creator>
  <cp:lastModifiedBy>Rodriguez Alvarez Ignacio</cp:lastModifiedBy>
  <cp:revision>55</cp:revision>
  <dcterms:created xsi:type="dcterms:W3CDTF">2020-11-24T16:26:45Z</dcterms:created>
  <dcterms:modified xsi:type="dcterms:W3CDTF">2021-06-01T04:25:08Z</dcterms:modified>
</cp:coreProperties>
</file>